
<file path=[Content_Types].xml><?xml version="1.0" encoding="utf-8"?>
<Types xmlns="http://schemas.openxmlformats.org/package/2006/content-types">
  <Default Extension="tmp"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71" r:id="rId11"/>
    <p:sldId id="265" r:id="rId12"/>
    <p:sldId id="267" r:id="rId13"/>
    <p:sldId id="268" r:id="rId14"/>
    <p:sldId id="269" r:id="rId15"/>
    <p:sldId id="270" r:id="rId16"/>
    <p:sldId id="266"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87" d="100"/>
          <a:sy n="87" d="100"/>
        </p:scale>
        <p:origin x="1464"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g>
</file>

<file path=ppt/media/image4.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10/8/2025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10/8/2025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10/8/2025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10/8/2025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10/8/2025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10/8/2025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10/8/2025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399596"/>
            <a:ext cx="7772400" cy="1470025"/>
          </a:xfrm>
        </p:spPr>
        <p:txBody>
          <a:bodyPr>
            <a:normAutofit fontScale="90000"/>
          </a:bodyPr>
          <a:lstStyle/>
          <a:p>
            <a:r>
              <a:rPr lang="en-US" dirty="0" smtClean="0">
                <a:solidFill>
                  <a:schemeClr val="accent6"/>
                </a:solidFill>
              </a:rPr>
              <a:t>COMPUTERIZED CHURCH DATABASE AND COMMUNICATION SYSTEM</a:t>
            </a:r>
            <a:endParaRPr lang="en-US" dirty="0">
              <a:solidFill>
                <a:schemeClr val="accent6"/>
              </a:solidFill>
            </a:endParaRPr>
          </a:p>
        </p:txBody>
      </p:sp>
      <p:sp>
        <p:nvSpPr>
          <p:cNvPr id="4" name="Rectangle 3"/>
          <p:cNvSpPr/>
          <p:nvPr/>
        </p:nvSpPr>
        <p:spPr>
          <a:xfrm>
            <a:off x="1" y="5715000"/>
            <a:ext cx="9144000" cy="1143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2122714" y="1910442"/>
            <a:ext cx="4713515" cy="489858"/>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375557" y="1869621"/>
            <a:ext cx="8392886" cy="2732315"/>
          </a:xfrm>
        </p:spPr>
        <p:txBody>
          <a:bodyPr>
            <a:normAutofit/>
          </a:bodyPr>
          <a:lstStyle/>
          <a:p>
            <a:r>
              <a:rPr dirty="0">
                <a:solidFill>
                  <a:schemeClr val="tx1"/>
                </a:solidFill>
              </a:rPr>
              <a:t>Final Year Project Defense</a:t>
            </a:r>
          </a:p>
          <a:p>
            <a:r>
              <a:rPr lang="en-US" dirty="0">
                <a:solidFill>
                  <a:schemeClr val="tx1"/>
                </a:solidFill>
              </a:rPr>
              <a:t>(</a:t>
            </a:r>
            <a:r>
              <a:rPr lang="en-US" dirty="0" smtClean="0">
                <a:solidFill>
                  <a:schemeClr val="tx1"/>
                </a:solidFill>
              </a:rPr>
              <a:t>BLESS NARH AYERTEY</a:t>
            </a:r>
            <a:r>
              <a:rPr lang="en-US" dirty="0">
                <a:solidFill>
                  <a:schemeClr val="tx1"/>
                </a:solidFill>
              </a:rPr>
              <a:t>)</a:t>
            </a:r>
            <a:r>
              <a:rPr dirty="0" smtClean="0">
                <a:solidFill>
                  <a:schemeClr val="tx1"/>
                </a:solidFill>
              </a:rPr>
              <a:t> </a:t>
            </a:r>
            <a:r>
              <a:rPr dirty="0">
                <a:solidFill>
                  <a:schemeClr val="tx1"/>
                </a:solidFill>
              </a:rPr>
              <a:t>| </a:t>
            </a:r>
            <a:r>
              <a:rPr lang="en-US" dirty="0">
                <a:solidFill>
                  <a:schemeClr val="tx1"/>
                </a:solidFill>
              </a:rPr>
              <a:t>(</a:t>
            </a:r>
            <a:r>
              <a:rPr lang="en-US" dirty="0" smtClean="0">
                <a:solidFill>
                  <a:schemeClr val="tx1"/>
                </a:solidFill>
              </a:rPr>
              <a:t>B202230831</a:t>
            </a:r>
            <a:r>
              <a:rPr lang="en-US" dirty="0">
                <a:solidFill>
                  <a:schemeClr val="tx1"/>
                </a:solidFill>
              </a:rPr>
              <a:t>)</a:t>
            </a:r>
            <a:endParaRPr dirty="0">
              <a:solidFill>
                <a:schemeClr val="tx1"/>
              </a:solidFill>
            </a:endParaRPr>
          </a:p>
          <a:p>
            <a:r>
              <a:rPr dirty="0">
                <a:solidFill>
                  <a:schemeClr val="tx1"/>
                </a:solidFill>
              </a:rPr>
              <a:t>Supervisor: </a:t>
            </a:r>
            <a:r>
              <a:rPr dirty="0" smtClean="0">
                <a:solidFill>
                  <a:schemeClr val="tx1"/>
                </a:solidFill>
              </a:rPr>
              <a:t>[</a:t>
            </a:r>
            <a:r>
              <a:rPr lang="en-US" dirty="0" smtClean="0">
                <a:solidFill>
                  <a:schemeClr val="tx1"/>
                </a:solidFill>
              </a:rPr>
              <a:t>DR. BENJAMIN KWOFIE</a:t>
            </a:r>
            <a:r>
              <a:rPr dirty="0" smtClean="0">
                <a:solidFill>
                  <a:schemeClr val="tx1"/>
                </a:solidFill>
              </a:rPr>
              <a:t>]</a:t>
            </a:r>
            <a:endParaRPr dirty="0">
              <a:solidFill>
                <a:schemeClr val="tx1"/>
              </a:solidFill>
            </a:endParaRPr>
          </a:p>
          <a:p>
            <a:r>
              <a:rPr lang="en-US" dirty="0">
                <a:solidFill>
                  <a:schemeClr val="tx1"/>
                </a:solidFill>
              </a:rPr>
              <a:t>(</a:t>
            </a:r>
            <a:r>
              <a:rPr lang="en-US" dirty="0" smtClean="0">
                <a:solidFill>
                  <a:schemeClr val="tx1"/>
                </a:solidFill>
              </a:rPr>
              <a:t>COMPUTER SCIENCE</a:t>
            </a:r>
            <a:r>
              <a:rPr lang="en-US" dirty="0">
                <a:solidFill>
                  <a:schemeClr val="tx1"/>
                </a:solidFill>
              </a:rPr>
              <a:t>)</a:t>
            </a:r>
            <a:r>
              <a:rPr dirty="0" smtClean="0">
                <a:solidFill>
                  <a:schemeClr val="tx1"/>
                </a:solidFill>
              </a:rPr>
              <a:t> </a:t>
            </a:r>
            <a:r>
              <a:rPr dirty="0">
                <a:solidFill>
                  <a:schemeClr val="tx1"/>
                </a:solidFill>
              </a:rPr>
              <a:t>| </a:t>
            </a:r>
            <a:r>
              <a:rPr lang="en-US" dirty="0">
                <a:solidFill>
                  <a:schemeClr val="tx1"/>
                </a:solidFill>
              </a:rPr>
              <a:t>(</a:t>
            </a:r>
            <a:r>
              <a:rPr lang="en-US" dirty="0" smtClean="0">
                <a:solidFill>
                  <a:schemeClr val="tx1"/>
                </a:solidFill>
              </a:rPr>
              <a:t>11</a:t>
            </a:r>
            <a:r>
              <a:rPr lang="en-US" baseline="30000" dirty="0" smtClean="0">
                <a:solidFill>
                  <a:schemeClr val="tx1"/>
                </a:solidFill>
              </a:rPr>
              <a:t>TH</a:t>
            </a:r>
            <a:r>
              <a:rPr lang="en-US" dirty="0" smtClean="0">
                <a:solidFill>
                  <a:schemeClr val="tx1"/>
                </a:solidFill>
              </a:rPr>
              <a:t> NOVEMBER, 2025</a:t>
            </a:r>
            <a:r>
              <a:rPr lang="en-US" dirty="0">
                <a:solidFill>
                  <a:schemeClr val="tx1"/>
                </a:solidFill>
              </a:rPr>
              <a:t>)</a:t>
            </a:r>
            <a:endParaRPr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Chapter Five: Summary, Conclusion &amp; Recommendations</a:t>
            </a:r>
          </a:p>
        </p:txBody>
      </p:sp>
      <p:sp>
        <p:nvSpPr>
          <p:cNvPr id="3" name="Content Placeholder 2"/>
          <p:cNvSpPr>
            <a:spLocks noGrp="1"/>
          </p:cNvSpPr>
          <p:nvPr>
            <p:ph idx="1"/>
          </p:nvPr>
        </p:nvSpPr>
        <p:spPr/>
        <p:txBody>
          <a:bodyPr>
            <a:normAutofit fontScale="85000" lnSpcReduction="20000"/>
          </a:bodyPr>
          <a:lstStyle/>
          <a:p>
            <a:pPr marL="0" indent="0" algn="just">
              <a:buNone/>
            </a:pPr>
            <a:r>
              <a:rPr lang="en-US" dirty="0"/>
              <a:t>This project successfully achieved its main objectives, which were to design, develop, and implement a functional system that addresses the identified problem. The system was able to perform all intended operations efficiently, providing accurate results and a user-friendly interface. Through testing and evaluation, the project demonstrated improved performance compared to existing methods. Additionally, the project enhanced my technical knowledge, problem-solving ability, and research skills. Overall, the implementation of this project has proven to be effective, reliable, and beneficial to its intended users, fulfilling the goals set at the beginning of the work.</a:t>
            </a:r>
          </a:p>
        </p:txBody>
      </p:sp>
    </p:spTree>
    <p:extLst>
      <p:ext uri="{BB962C8B-B14F-4D97-AF65-F5344CB8AC3E}">
        <p14:creationId xmlns:p14="http://schemas.microsoft.com/office/powerpoint/2010/main" val="1300791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System Demo (Screenshots)</a:t>
            </a:r>
          </a:p>
        </p:txBody>
      </p:sp>
      <p:sp>
        <p:nvSpPr>
          <p:cNvPr id="3" name="Content Placeholder 2"/>
          <p:cNvSpPr>
            <a:spLocks noGrp="1"/>
          </p:cNvSpPr>
          <p:nvPr>
            <p:ph idx="1"/>
          </p:nvPr>
        </p:nvSpPr>
        <p:spPr/>
        <p:txBody>
          <a:bodyPr>
            <a:normAutofit/>
          </a:bodyPr>
          <a:lstStyle/>
          <a:p>
            <a:pPr marL="0" indent="0">
              <a:buNone/>
            </a:pPr>
            <a:r>
              <a:rPr sz="4400" dirty="0"/>
              <a:t>• Login page</a:t>
            </a:r>
          </a:p>
          <a:p>
            <a:pPr marL="0" indent="0">
              <a:buNone/>
            </a:pPr>
            <a:r>
              <a:rPr sz="4400" dirty="0"/>
              <a:t>• Member registration form</a:t>
            </a:r>
          </a:p>
          <a:p>
            <a:pPr marL="0" indent="0">
              <a:buNone/>
            </a:pPr>
            <a:r>
              <a:rPr sz="4400" dirty="0"/>
              <a:t>• Reports</a:t>
            </a:r>
          </a:p>
          <a:p>
            <a:pPr marL="0" indent="0">
              <a:buNone/>
            </a:pPr>
            <a:r>
              <a:rPr sz="4400" dirty="0"/>
              <a:t>• Communication interface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265"/>
            <a:ext cx="8229600" cy="1143000"/>
          </a:xfrm>
        </p:spPr>
        <p:txBody>
          <a:bodyPr/>
          <a:lstStyle/>
          <a:p>
            <a:r>
              <a:rPr lang="en-US" dirty="0" smtClean="0"/>
              <a:t>LOGIN</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9365" y="892627"/>
            <a:ext cx="5058492" cy="5693229"/>
          </a:xfrm>
          <a:prstGeom prst="rect">
            <a:avLst/>
          </a:prstGeom>
        </p:spPr>
      </p:pic>
    </p:spTree>
    <p:extLst>
      <p:ext uri="{BB962C8B-B14F-4D97-AF65-F5344CB8AC3E}">
        <p14:creationId xmlns:p14="http://schemas.microsoft.com/office/powerpoint/2010/main" val="3918993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9171" y="154896"/>
            <a:ext cx="8229600" cy="1143000"/>
          </a:xfrm>
        </p:spPr>
        <p:txBody>
          <a:bodyPr>
            <a:normAutofit fontScale="90000"/>
          </a:bodyPr>
          <a:lstStyle/>
          <a:p>
            <a:r>
              <a:rPr lang="en-US" dirty="0"/>
              <a:t>Member registration form</a:t>
            </a:r>
            <a:br>
              <a:rPr lang="en-US" dirty="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925286"/>
            <a:ext cx="8113543" cy="5735914"/>
          </a:xfrm>
          <a:prstGeom prst="rect">
            <a:avLst/>
          </a:prstGeom>
        </p:spPr>
      </p:pic>
    </p:spTree>
    <p:extLst>
      <p:ext uri="{BB962C8B-B14F-4D97-AF65-F5344CB8AC3E}">
        <p14:creationId xmlns:p14="http://schemas.microsoft.com/office/powerpoint/2010/main" val="24208996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4009"/>
            <a:ext cx="8229600" cy="1143000"/>
          </a:xfrm>
        </p:spPr>
        <p:txBody>
          <a:bodyPr>
            <a:normAutofit fontScale="90000"/>
          </a:bodyPr>
          <a:lstStyle/>
          <a:p>
            <a:r>
              <a:rPr lang="en-US" dirty="0"/>
              <a:t>Communication interface</a:t>
            </a:r>
            <a:br>
              <a:rPr lang="en-US" dirty="0"/>
            </a:b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419" y="715509"/>
            <a:ext cx="8520381" cy="6023530"/>
          </a:xfrm>
          <a:prstGeom prst="rect">
            <a:avLst/>
          </a:prstGeom>
        </p:spPr>
      </p:pic>
    </p:spTree>
    <p:extLst>
      <p:ext uri="{BB962C8B-B14F-4D97-AF65-F5344CB8AC3E}">
        <p14:creationId xmlns:p14="http://schemas.microsoft.com/office/powerpoint/2010/main" val="4051464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Reports</a:t>
            </a:r>
            <a:br>
              <a:rPr lang="en-US" dirty="0"/>
            </a:br>
            <a:endParaRPr lang="en-US" dirty="0"/>
          </a:p>
        </p:txBody>
      </p:sp>
      <p:pic>
        <p:nvPicPr>
          <p:cNvPr id="4" name="Picture 3"/>
          <p:cNvPicPr/>
          <p:nvPr/>
        </p:nvPicPr>
        <p:blipFill>
          <a:blip r:embed="rId2" cstate="print">
            <a:extLst>
              <a:ext uri="{28A0092B-C50C-407E-A947-70E740481C1C}">
                <a14:useLocalDpi xmlns:a14="http://schemas.microsoft.com/office/drawing/2010/main" val="0"/>
              </a:ext>
            </a:extLst>
          </a:blip>
          <a:stretch>
            <a:fillRect/>
          </a:stretch>
        </p:blipFill>
        <p:spPr>
          <a:xfrm>
            <a:off x="185057" y="925286"/>
            <a:ext cx="8708571" cy="5573485"/>
          </a:xfrm>
          <a:prstGeom prst="rect">
            <a:avLst/>
          </a:prstGeom>
        </p:spPr>
      </p:pic>
    </p:spTree>
    <p:extLst>
      <p:ext uri="{BB962C8B-B14F-4D97-AF65-F5344CB8AC3E}">
        <p14:creationId xmlns:p14="http://schemas.microsoft.com/office/powerpoint/2010/main" val="30572944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314"/>
            <a:ext cx="8229600" cy="786115"/>
          </a:xfrm>
        </p:spPr>
        <p:txBody>
          <a:bodyPr/>
          <a:lstStyle/>
          <a:p>
            <a:r>
              <a:rPr dirty="0" smtClean="0"/>
              <a:t>Acknowledgments</a:t>
            </a:r>
            <a:endParaRPr dirty="0"/>
          </a:p>
        </p:txBody>
      </p:sp>
      <p:sp>
        <p:nvSpPr>
          <p:cNvPr id="3" name="Content Placeholder 2"/>
          <p:cNvSpPr>
            <a:spLocks noGrp="1"/>
          </p:cNvSpPr>
          <p:nvPr>
            <p:ph idx="1"/>
          </p:nvPr>
        </p:nvSpPr>
        <p:spPr>
          <a:xfrm>
            <a:off x="457200" y="735390"/>
            <a:ext cx="8229600" cy="5469467"/>
          </a:xfrm>
        </p:spPr>
        <p:txBody>
          <a:bodyPr>
            <a:normAutofit fontScale="40000" lnSpcReduction="20000"/>
          </a:bodyPr>
          <a:lstStyle/>
          <a:p>
            <a:pPr algn="just"/>
            <a:r>
              <a:rPr lang="en-US" sz="6200" dirty="0"/>
              <a:t>I would like to express my sincere appreciation to my </a:t>
            </a:r>
            <a:r>
              <a:rPr lang="en-US" sz="6200" b="1" dirty="0"/>
              <a:t>Supervisor</a:t>
            </a:r>
            <a:r>
              <a:rPr lang="en-US" sz="6200" dirty="0"/>
              <a:t> </a:t>
            </a:r>
            <a:r>
              <a:rPr lang="en-US" sz="6200" dirty="0" smtClean="0"/>
              <a:t>Dr. Benjamin </a:t>
            </a:r>
            <a:r>
              <a:rPr lang="en-US" sz="6200" dirty="0" err="1" smtClean="0"/>
              <a:t>Kwofie</a:t>
            </a:r>
            <a:r>
              <a:rPr lang="en-US" sz="6200" dirty="0" smtClean="0"/>
              <a:t> for </a:t>
            </a:r>
            <a:r>
              <a:rPr lang="en-US" sz="6200" dirty="0"/>
              <a:t>his invaluable guidance, encouragement, and constructive feedback throughout the course of this work. His patience and insights have been instrumental in shaping this project to its successful completion. My heartfelt gratitude also goes to the </a:t>
            </a:r>
            <a:r>
              <a:rPr lang="en-US" sz="6200" b="1" dirty="0"/>
              <a:t>Department</a:t>
            </a:r>
            <a:r>
              <a:rPr lang="en-US" sz="6200" dirty="0"/>
              <a:t> for providing the necessary facilities, resources, and a supportive academic environment that made this research possible. Special thanks are extended to the </a:t>
            </a:r>
            <a:r>
              <a:rPr lang="en-US" sz="6200" b="1" dirty="0"/>
              <a:t>Testers</a:t>
            </a:r>
            <a:r>
              <a:rPr lang="en-US" sz="6200" dirty="0"/>
              <a:t> who dedicated their time and effort to thoroughly evaluate and provide helpful suggestions for improving the system. Their contribution played a vital role in refining the final output.</a:t>
            </a:r>
          </a:p>
          <a:p>
            <a:pPr algn="just"/>
            <a:r>
              <a:rPr lang="en-US" sz="6200" dirty="0"/>
              <a:t>Finally, I wish to express my appreciation to everyone who directly or indirectly supported me in completing this work. </a:t>
            </a:r>
            <a:r>
              <a:rPr lang="en-US" sz="6200" b="1" dirty="0"/>
              <a:t>Thank you all for your attention and continued support</a:t>
            </a:r>
            <a:r>
              <a:rPr lang="en-US" sz="5400" b="1" dirty="0"/>
              <a:t>.</a:t>
            </a:r>
            <a:endParaRPr lang="en-US" sz="5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solidFill>
                  <a:schemeClr val="accent6"/>
                </a:solidFill>
              </a:rPr>
              <a:t>Chapter One: Introduction</a:t>
            </a:r>
          </a:p>
        </p:txBody>
      </p:sp>
      <p:sp>
        <p:nvSpPr>
          <p:cNvPr id="3" name="Content Placeholder 2"/>
          <p:cNvSpPr>
            <a:spLocks noGrp="1"/>
          </p:cNvSpPr>
          <p:nvPr>
            <p:ph idx="1"/>
          </p:nvPr>
        </p:nvSpPr>
        <p:spPr/>
        <p:txBody>
          <a:bodyPr>
            <a:normAutofit/>
          </a:bodyPr>
          <a:lstStyle/>
          <a:p>
            <a:pPr marL="0" indent="0">
              <a:buNone/>
            </a:pPr>
            <a:r>
              <a:rPr sz="3600" dirty="0"/>
              <a:t>• Background of the Study</a:t>
            </a:r>
          </a:p>
          <a:p>
            <a:pPr marL="0" indent="0">
              <a:buNone/>
            </a:pPr>
            <a:r>
              <a:rPr sz="3600" dirty="0"/>
              <a:t>• Problem Statement</a:t>
            </a:r>
          </a:p>
          <a:p>
            <a:pPr marL="0" indent="0">
              <a:buNone/>
            </a:pPr>
            <a:r>
              <a:rPr sz="3600" dirty="0"/>
              <a:t>• Objectives of the Study (General &amp; Specific)</a:t>
            </a:r>
          </a:p>
          <a:p>
            <a:pPr marL="0" indent="0">
              <a:buNone/>
            </a:pPr>
            <a:r>
              <a:rPr sz="3600" dirty="0"/>
              <a:t>• Significance of the Study</a:t>
            </a:r>
          </a:p>
          <a:p>
            <a:pPr marL="0" indent="0">
              <a:buNone/>
            </a:pPr>
            <a:r>
              <a:rPr sz="3600" dirty="0"/>
              <a:t>• Scope &amp; Limitations</a:t>
            </a:r>
          </a:p>
        </p:txBody>
      </p:sp>
      <p:sp>
        <p:nvSpPr>
          <p:cNvPr id="4" name="Rectangle 3"/>
          <p:cNvSpPr/>
          <p:nvPr/>
        </p:nvSpPr>
        <p:spPr>
          <a:xfrm>
            <a:off x="0" y="6126163"/>
            <a:ext cx="9144000" cy="566057"/>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Chapter Two: Literature Review</a:t>
            </a:r>
          </a:p>
        </p:txBody>
      </p:sp>
      <p:sp>
        <p:nvSpPr>
          <p:cNvPr id="3" name="Content Placeholder 2"/>
          <p:cNvSpPr>
            <a:spLocks noGrp="1"/>
          </p:cNvSpPr>
          <p:nvPr>
            <p:ph idx="1"/>
          </p:nvPr>
        </p:nvSpPr>
        <p:spPr/>
        <p:txBody>
          <a:bodyPr/>
          <a:lstStyle/>
          <a:p>
            <a:pPr marL="0" indent="0">
              <a:buNone/>
            </a:pPr>
            <a:r>
              <a:rPr dirty="0"/>
              <a:t>• Overview of church management systems</a:t>
            </a:r>
          </a:p>
          <a:p>
            <a:pPr marL="0" indent="0">
              <a:buNone/>
            </a:pPr>
            <a:r>
              <a:rPr dirty="0"/>
              <a:t>• Related works and gaps identified</a:t>
            </a:r>
          </a:p>
          <a:p>
            <a:pPr marL="0" indent="0">
              <a:buNone/>
            </a:pPr>
            <a:r>
              <a:rPr dirty="0"/>
              <a:t>• Technologies commonly used</a:t>
            </a:r>
          </a:p>
          <a:p>
            <a:pPr marL="0" indent="0">
              <a:buNone/>
            </a:pPr>
            <a:r>
              <a:rPr dirty="0"/>
              <a:t>• Summary of findings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a:t>Chapter Three: System Analysis &amp; Design</a:t>
            </a:r>
          </a:p>
        </p:txBody>
      </p:sp>
      <p:sp>
        <p:nvSpPr>
          <p:cNvPr id="3" name="Content Placeholder 2"/>
          <p:cNvSpPr>
            <a:spLocks noGrp="1"/>
          </p:cNvSpPr>
          <p:nvPr>
            <p:ph idx="1"/>
          </p:nvPr>
        </p:nvSpPr>
        <p:spPr/>
        <p:txBody>
          <a:bodyPr/>
          <a:lstStyle/>
          <a:p>
            <a:pPr marL="0" indent="0">
              <a:buNone/>
            </a:pPr>
            <a:r>
              <a:rPr dirty="0"/>
              <a:t>• Description of the existing system</a:t>
            </a:r>
          </a:p>
          <a:p>
            <a:pPr marL="0" indent="0">
              <a:buNone/>
            </a:pPr>
            <a:r>
              <a:rPr dirty="0"/>
              <a:t>• Weaknesses of the manual system</a:t>
            </a:r>
          </a:p>
          <a:p>
            <a:pPr marL="0" indent="0">
              <a:buNone/>
            </a:pPr>
            <a:r>
              <a:rPr dirty="0"/>
              <a:t>• Proposed system overview</a:t>
            </a:r>
          </a:p>
          <a:p>
            <a:pPr marL="0" indent="0">
              <a:buNone/>
            </a:pPr>
            <a:r>
              <a:rPr dirty="0"/>
              <a:t>• UML diagrams: Context, Sequence, ERD, Activity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System Features &amp; Tools</a:t>
            </a:r>
          </a:p>
        </p:txBody>
      </p:sp>
      <p:sp>
        <p:nvSpPr>
          <p:cNvPr id="3" name="Content Placeholder 2"/>
          <p:cNvSpPr>
            <a:spLocks noGrp="1"/>
          </p:cNvSpPr>
          <p:nvPr>
            <p:ph idx="1"/>
          </p:nvPr>
        </p:nvSpPr>
        <p:spPr/>
        <p:txBody>
          <a:bodyPr/>
          <a:lstStyle/>
          <a:p>
            <a:pPr marL="0" indent="0">
              <a:buNone/>
            </a:pPr>
            <a:r>
              <a:rPr dirty="0"/>
              <a:t>• Major features of the proposed system</a:t>
            </a:r>
          </a:p>
          <a:p>
            <a:pPr marL="0" indent="0">
              <a:buNone/>
            </a:pPr>
            <a:r>
              <a:rPr dirty="0"/>
              <a:t>• Development tools: PHP, MySQL, HTML, CSS, XAMPP</a:t>
            </a:r>
          </a:p>
          <a:p>
            <a:pPr marL="0" indent="0">
              <a:buNone/>
            </a:pPr>
            <a:r>
              <a:rPr dirty="0"/>
              <a:t>• Development environment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Chapter Four: Implementation</a:t>
            </a:r>
          </a:p>
        </p:txBody>
      </p:sp>
      <p:sp>
        <p:nvSpPr>
          <p:cNvPr id="3" name="Content Placeholder 2"/>
          <p:cNvSpPr>
            <a:spLocks noGrp="1"/>
          </p:cNvSpPr>
          <p:nvPr>
            <p:ph idx="1"/>
          </p:nvPr>
        </p:nvSpPr>
        <p:spPr/>
        <p:txBody>
          <a:bodyPr/>
          <a:lstStyle/>
          <a:p>
            <a:pPr marL="0" indent="0">
              <a:buNone/>
            </a:pPr>
            <a:r>
              <a:rPr dirty="0"/>
              <a:t>• Mapping logical design onto physical design</a:t>
            </a:r>
          </a:p>
          <a:p>
            <a:pPr marL="0" indent="0">
              <a:buNone/>
            </a:pPr>
            <a:r>
              <a:rPr dirty="0"/>
              <a:t>• Modules implemented: UI, Database, Communication, Authentication</a:t>
            </a:r>
          </a:p>
          <a:p>
            <a:pPr marL="0" indent="0">
              <a:buNone/>
            </a:pPr>
            <a:r>
              <a:rPr dirty="0"/>
              <a:t>• Integration of modules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Testing &amp; Results</a:t>
            </a:r>
          </a:p>
        </p:txBody>
      </p:sp>
      <p:sp>
        <p:nvSpPr>
          <p:cNvPr id="3" name="Content Placeholder 2"/>
          <p:cNvSpPr>
            <a:spLocks noGrp="1"/>
          </p:cNvSpPr>
          <p:nvPr>
            <p:ph idx="1"/>
          </p:nvPr>
        </p:nvSpPr>
        <p:spPr>
          <a:xfrm>
            <a:off x="457200" y="1197428"/>
            <a:ext cx="8229600" cy="4525963"/>
          </a:xfrm>
        </p:spPr>
        <p:txBody>
          <a:bodyPr>
            <a:noAutofit/>
          </a:bodyPr>
          <a:lstStyle/>
          <a:p>
            <a:pPr marL="0" indent="0" algn="just">
              <a:buNone/>
            </a:pPr>
            <a:r>
              <a:rPr lang="en-US" sz="2000" dirty="0" smtClean="0"/>
              <a:t>A </a:t>
            </a:r>
            <a:r>
              <a:rPr lang="en-US" sz="2000" dirty="0"/>
              <a:t>comprehensive testing plan was carried out to ensure the system’s reliability, functionality, and overall performance. The process began with </a:t>
            </a:r>
            <a:r>
              <a:rPr lang="en-US" sz="2000" b="1" dirty="0"/>
              <a:t>unit testing</a:t>
            </a:r>
            <a:r>
              <a:rPr lang="en-US" sz="2000" dirty="0"/>
              <a:t>, where individual modules and components were tested separately to verify that each function operated as expected. This was followed by </a:t>
            </a:r>
            <a:r>
              <a:rPr lang="en-US" sz="2000" b="1" dirty="0"/>
              <a:t>integration testing</a:t>
            </a:r>
            <a:r>
              <a:rPr lang="en-US" sz="2000" dirty="0"/>
              <a:t>, which focused on examining how different modules interacted with each other to ensure smooth data flow and compatibility. Subsequently, </a:t>
            </a:r>
            <a:r>
              <a:rPr lang="en-US" sz="2000" b="1" dirty="0"/>
              <a:t>user acceptance testing (UAT)</a:t>
            </a:r>
            <a:r>
              <a:rPr lang="en-US" sz="2000" dirty="0"/>
              <a:t> was conducted to evaluate the system’s performance from the end-user perspective, confirming that all requirements were met and the system was easy to use.</a:t>
            </a:r>
          </a:p>
          <a:p>
            <a:pPr marL="0" indent="0" algn="just">
              <a:buNone/>
            </a:pPr>
            <a:r>
              <a:rPr lang="en-US" sz="2000" dirty="0"/>
              <a:t>In addition, </a:t>
            </a:r>
            <a:r>
              <a:rPr lang="en-US" sz="2000" b="1" dirty="0"/>
              <a:t>verification and validation testing</a:t>
            </a:r>
            <a:r>
              <a:rPr lang="en-US" sz="2000" dirty="0"/>
              <a:t> were performed to ensure that the system not only met design specifications but also fulfilled the intended purpose effectively. </a:t>
            </a:r>
            <a:r>
              <a:rPr lang="en-US" sz="2000" b="1" dirty="0"/>
              <a:t>Security testing</a:t>
            </a:r>
            <a:r>
              <a:rPr lang="en-US" sz="2000" dirty="0"/>
              <a:t> was also carried out to identify and eliminate vulnerabilities, ensuring that data and user information remained protected. Finally, </a:t>
            </a:r>
            <a:r>
              <a:rPr lang="en-US" sz="2000" b="1" dirty="0"/>
              <a:t>feedback from testers</a:t>
            </a:r>
            <a:r>
              <a:rPr lang="en-US" sz="2000" dirty="0"/>
              <a:t> provided valuable insights, which were used to make further refinements and improvements to the system, resulting in a more stable and efficient final product.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t>Testers’ Recommendations &amp; Responses</a:t>
            </a:r>
          </a:p>
        </p:txBody>
      </p:sp>
      <p:sp>
        <p:nvSpPr>
          <p:cNvPr id="3" name="Content Placeholder 2"/>
          <p:cNvSpPr>
            <a:spLocks noGrp="1"/>
          </p:cNvSpPr>
          <p:nvPr>
            <p:ph idx="1"/>
          </p:nvPr>
        </p:nvSpPr>
        <p:spPr>
          <a:xfrm>
            <a:off x="457200" y="1608138"/>
            <a:ext cx="8229600" cy="4525963"/>
          </a:xfrm>
        </p:spPr>
        <p:txBody>
          <a:bodyPr>
            <a:noAutofit/>
          </a:bodyPr>
          <a:lstStyle/>
          <a:p>
            <a:pPr marL="0" indent="0" algn="just">
              <a:buNone/>
            </a:pPr>
            <a:r>
              <a:rPr sz="2400" dirty="0"/>
              <a:t>• </a:t>
            </a:r>
            <a:r>
              <a:rPr lang="en-US" sz="2400" dirty="0"/>
              <a:t>During the course of this project, several key features were successfully developed and integrated to enhance the system’s performance and user experience. A </a:t>
            </a:r>
            <a:r>
              <a:rPr lang="en-US" sz="2400" b="1" dirty="0"/>
              <a:t>search filter</a:t>
            </a:r>
            <a:r>
              <a:rPr lang="en-US" sz="2400" dirty="0"/>
              <a:t> was added to enable users to easily locate specific records or data, improving accessibility and efficiency. The </a:t>
            </a:r>
            <a:r>
              <a:rPr lang="en-US" sz="2400" b="1" dirty="0"/>
              <a:t>database backup feature</a:t>
            </a:r>
            <a:r>
              <a:rPr lang="en-US" sz="2400" dirty="0"/>
              <a:t> was implemented to ensure data safety and reliability, allowing users to securely store and recover important information when needed. Additionally, a </a:t>
            </a:r>
            <a:r>
              <a:rPr lang="en-US" sz="2400" b="1" dirty="0"/>
              <a:t>bulk SMS feature</a:t>
            </a:r>
            <a:r>
              <a:rPr lang="en-US" sz="2400" dirty="0"/>
              <a:t> was integrated to facilitate instant communication with multiple users, increasing the system’s interactivity and convenience. These achievements collectively contributed to a more robust, user-friendly, and dependable system that meets the project’s overall objectives.</a:t>
            </a:r>
            <a:endParaRPr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dirty="0"/>
              <a:t>Chapter Five: Summary, Conclusion &amp; Recommendations</a:t>
            </a:r>
          </a:p>
        </p:txBody>
      </p:sp>
      <p:sp>
        <p:nvSpPr>
          <p:cNvPr id="3" name="Content Placeholder 2"/>
          <p:cNvSpPr>
            <a:spLocks noGrp="1"/>
          </p:cNvSpPr>
          <p:nvPr>
            <p:ph idx="1"/>
          </p:nvPr>
        </p:nvSpPr>
        <p:spPr/>
        <p:txBody>
          <a:bodyPr/>
          <a:lstStyle/>
          <a:p>
            <a:pPr marL="0" indent="0">
              <a:buNone/>
            </a:pPr>
            <a:r>
              <a:rPr dirty="0"/>
              <a:t>• Summary of project achievements</a:t>
            </a:r>
          </a:p>
          <a:p>
            <a:pPr marL="0" indent="0">
              <a:buNone/>
            </a:pPr>
            <a:r>
              <a:rPr dirty="0"/>
              <a:t>• Conclusion: project objectives met</a:t>
            </a:r>
          </a:p>
          <a:p>
            <a:pPr marL="0" indent="0">
              <a:buNone/>
            </a:pPr>
            <a:r>
              <a:rPr dirty="0"/>
              <a:t>• Recommendations:</a:t>
            </a:r>
          </a:p>
          <a:p>
            <a:pPr marL="0" indent="0">
              <a:buNone/>
            </a:pPr>
            <a:r>
              <a:rPr dirty="0"/>
              <a:t>   - Regular system updates</a:t>
            </a:r>
          </a:p>
          <a:p>
            <a:pPr marL="0" indent="0">
              <a:buNone/>
            </a:pPr>
            <a:r>
              <a:rPr lang="en-US" dirty="0" smtClean="0"/>
              <a:t> </a:t>
            </a:r>
            <a:r>
              <a:rPr dirty="0" smtClean="0"/>
              <a:t> </a:t>
            </a:r>
            <a:r>
              <a:rPr dirty="0"/>
              <a:t>- Training for church staff</a:t>
            </a:r>
          </a:p>
          <a:p>
            <a:pPr marL="0" indent="0">
              <a:buNone/>
            </a:pPr>
            <a:r>
              <a:rPr lang="en-US" dirty="0" smtClean="0"/>
              <a:t>  </a:t>
            </a:r>
            <a:r>
              <a:rPr dirty="0" smtClean="0"/>
              <a:t>- </a:t>
            </a:r>
            <a:r>
              <a:rPr dirty="0"/>
              <a:t>Future integration with mobile apps/cloud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102</TotalTime>
  <Words>812</Words>
  <Application>Microsoft Office PowerPoint</Application>
  <PresentationFormat>On-screen Show (4:3)</PresentationFormat>
  <Paragraphs>55</Paragraphs>
  <Slides>16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Calibri</vt:lpstr>
      <vt:lpstr>Office Theme</vt:lpstr>
      <vt:lpstr>COMPUTERIZED CHURCH DATABASE AND COMMUNICATION SYSTEM</vt:lpstr>
      <vt:lpstr>Chapter One: Introduction</vt:lpstr>
      <vt:lpstr>Chapter Two: Literature Review</vt:lpstr>
      <vt:lpstr>Chapter Three: System Analysis &amp; Design</vt:lpstr>
      <vt:lpstr>System Features &amp; Tools</vt:lpstr>
      <vt:lpstr>Chapter Four: Implementation</vt:lpstr>
      <vt:lpstr>Testing &amp; Results</vt:lpstr>
      <vt:lpstr>Testers’ Recommendations &amp; Responses</vt:lpstr>
      <vt:lpstr>Chapter Five: Summary, Conclusion &amp; Recommendations</vt:lpstr>
      <vt:lpstr>Chapter Five: Summary, Conclusion &amp; Recommendations</vt:lpstr>
      <vt:lpstr>System Demo (Screenshots)</vt:lpstr>
      <vt:lpstr>LOGIN</vt:lpstr>
      <vt:lpstr>Member registration form </vt:lpstr>
      <vt:lpstr>Communication interface </vt:lpstr>
      <vt:lpstr>Reports </vt:lpstr>
      <vt:lpstr>Acknowledgments</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Computerized Church Database and Communication System</dc:title>
  <dc:subject/>
  <dc:creator/>
  <cp:keywords/>
  <dc:description>generated using python-pptx</dc:description>
  <cp:lastModifiedBy>BLESS NARH AYERTEY</cp:lastModifiedBy>
  <cp:revision>19</cp:revision>
  <dcterms:created xsi:type="dcterms:W3CDTF">2013-01-27T09:14:16Z</dcterms:created>
  <dcterms:modified xsi:type="dcterms:W3CDTF">2025-10-08T09:18:32Z</dcterms:modified>
  <cp:category/>
</cp:coreProperties>
</file>

<file path=docProps/thumbnail.jpeg>
</file>